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3"/>
  </p:handoutMasterIdLst>
  <p:sldIdLst>
    <p:sldId id="257" r:id="rId2"/>
  </p:sldIdLst>
  <p:sldSz cx="42808525" cy="30279975"/>
  <p:notesSz cx="9928225" cy="6669088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charset="0"/>
        <a:ea typeface="+mn-ea"/>
        <a:cs typeface="+mn-cs"/>
      </a:defRPr>
    </a:lvl1pPr>
    <a:lvl2pPr marL="444307" algn="ctr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charset="0"/>
        <a:ea typeface="+mn-ea"/>
        <a:cs typeface="+mn-cs"/>
      </a:defRPr>
    </a:lvl2pPr>
    <a:lvl3pPr marL="888614" algn="ctr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charset="0"/>
        <a:ea typeface="+mn-ea"/>
        <a:cs typeface="+mn-cs"/>
      </a:defRPr>
    </a:lvl3pPr>
    <a:lvl4pPr marL="1332921" algn="ctr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charset="0"/>
        <a:ea typeface="+mn-ea"/>
        <a:cs typeface="+mn-cs"/>
      </a:defRPr>
    </a:lvl4pPr>
    <a:lvl5pPr marL="1777228" algn="ctr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charset="0"/>
        <a:ea typeface="+mn-ea"/>
        <a:cs typeface="+mn-cs"/>
      </a:defRPr>
    </a:lvl5pPr>
    <a:lvl6pPr marL="2221535" algn="l" defTabSz="888614" rtl="0" eaLnBrk="1" latinLnBrk="0" hangingPunct="1">
      <a:defRPr sz="2300" kern="1200">
        <a:solidFill>
          <a:schemeClr val="tx1"/>
        </a:solidFill>
        <a:latin typeface="Arial" charset="0"/>
        <a:ea typeface="+mn-ea"/>
        <a:cs typeface="+mn-cs"/>
      </a:defRPr>
    </a:lvl6pPr>
    <a:lvl7pPr marL="2665842" algn="l" defTabSz="888614" rtl="0" eaLnBrk="1" latinLnBrk="0" hangingPunct="1">
      <a:defRPr sz="2300" kern="1200">
        <a:solidFill>
          <a:schemeClr val="tx1"/>
        </a:solidFill>
        <a:latin typeface="Arial" charset="0"/>
        <a:ea typeface="+mn-ea"/>
        <a:cs typeface="+mn-cs"/>
      </a:defRPr>
    </a:lvl7pPr>
    <a:lvl8pPr marL="3110149" algn="l" defTabSz="888614" rtl="0" eaLnBrk="1" latinLnBrk="0" hangingPunct="1">
      <a:defRPr sz="2300" kern="1200">
        <a:solidFill>
          <a:schemeClr val="tx1"/>
        </a:solidFill>
        <a:latin typeface="Arial" charset="0"/>
        <a:ea typeface="+mn-ea"/>
        <a:cs typeface="+mn-cs"/>
      </a:defRPr>
    </a:lvl8pPr>
    <a:lvl9pPr marL="3554456" algn="l" defTabSz="888614" rtl="0" eaLnBrk="1" latinLnBrk="0" hangingPunct="1">
      <a:defRPr sz="23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CEB"/>
    <a:srgbClr val="00246C"/>
    <a:srgbClr val="F6CBFD"/>
    <a:srgbClr val="FF3300"/>
    <a:srgbClr val="FF9999"/>
    <a:srgbClr val="FF7C80"/>
    <a:srgbClr val="0645A2"/>
    <a:srgbClr val="C9E6C6"/>
    <a:srgbClr val="031F7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130" autoAdjust="0"/>
    <p:restoredTop sz="99474" autoAdjust="0"/>
  </p:normalViewPr>
  <p:slideViewPr>
    <p:cSldViewPr snapToGrid="0">
      <p:cViewPr>
        <p:scale>
          <a:sx n="50" d="100"/>
          <a:sy n="50" d="100"/>
        </p:scale>
        <p:origin x="6132" y="4800"/>
      </p:cViewPr>
      <p:guideLst>
        <p:guide orient="horz" pos="9538"/>
        <p:guide pos="19124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3986" cy="37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37" tIns="45268" rIns="90537" bIns="45268" numCol="1" anchor="t" anchorCtr="0" compatLnSpc="1">
            <a:prstTxWarp prst="textNoShape">
              <a:avLst/>
            </a:prstTxWarp>
          </a:bodyPr>
          <a:lstStyle>
            <a:lvl1pPr algn="l" defTabSz="904875">
              <a:defRPr sz="110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150531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4240" y="0"/>
            <a:ext cx="4303986" cy="37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37" tIns="45268" rIns="90537" bIns="45268" numCol="1" anchor="t" anchorCtr="0" compatLnSpc="1">
            <a:prstTxWarp prst="textNoShape">
              <a:avLst/>
            </a:prstTxWarp>
          </a:bodyPr>
          <a:lstStyle>
            <a:lvl1pPr algn="r" defTabSz="904875">
              <a:defRPr sz="110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150532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298339"/>
            <a:ext cx="4303986" cy="370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37" tIns="45268" rIns="90537" bIns="45268" numCol="1" anchor="b" anchorCtr="0" compatLnSpc="1">
            <a:prstTxWarp prst="textNoShape">
              <a:avLst/>
            </a:prstTxWarp>
          </a:bodyPr>
          <a:lstStyle>
            <a:lvl1pPr algn="l" defTabSz="904875">
              <a:defRPr sz="110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150533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4240" y="6298339"/>
            <a:ext cx="4303986" cy="370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37" tIns="45268" rIns="90537" bIns="45268" numCol="1" anchor="b" anchorCtr="0" compatLnSpc="1">
            <a:prstTxWarp prst="textNoShape">
              <a:avLst/>
            </a:prstTxWarp>
          </a:bodyPr>
          <a:lstStyle>
            <a:lvl1pPr algn="r" defTabSz="904875">
              <a:defRPr sz="1100">
                <a:latin typeface="Times New Roman" pitchFamily="18" charset="0"/>
              </a:defRPr>
            </a:lvl1pPr>
          </a:lstStyle>
          <a:p>
            <a:fld id="{86680D31-3F00-4F3F-AE50-CED3FABF410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8681969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9763" y="9406527"/>
            <a:ext cx="36389001" cy="6490895"/>
          </a:xfrm>
          <a:prstGeom prst="rect">
            <a:avLst/>
          </a:prstGeom>
        </p:spPr>
        <p:txBody>
          <a:bodyPr lIns="88861" tIns="44431" rIns="88861" bIns="44431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1718" y="17159088"/>
            <a:ext cx="29965090" cy="7737346"/>
          </a:xfrm>
          <a:prstGeom prst="rect">
            <a:avLst/>
          </a:prstGeom>
        </p:spPr>
        <p:txBody>
          <a:bodyPr lIns="88861" tIns="44431" rIns="88861" bIns="44431"/>
          <a:lstStyle>
            <a:lvl1pPr marL="0" indent="0" algn="ctr">
              <a:buNone/>
              <a:defRPr/>
            </a:lvl1pPr>
            <a:lvl2pPr marL="444307" indent="0" algn="ctr">
              <a:buNone/>
              <a:defRPr/>
            </a:lvl2pPr>
            <a:lvl3pPr marL="888614" indent="0" algn="ctr">
              <a:buNone/>
              <a:defRPr/>
            </a:lvl3pPr>
            <a:lvl4pPr marL="1332921" indent="0" algn="ctr">
              <a:buNone/>
              <a:defRPr/>
            </a:lvl4pPr>
            <a:lvl5pPr marL="1777228" indent="0" algn="ctr">
              <a:buNone/>
              <a:defRPr/>
            </a:lvl5pPr>
            <a:lvl6pPr marL="2221535" indent="0" algn="ctr">
              <a:buNone/>
              <a:defRPr/>
            </a:lvl6pPr>
            <a:lvl7pPr marL="2665842" indent="0" algn="ctr">
              <a:buNone/>
              <a:defRPr/>
            </a:lvl7pPr>
            <a:lvl8pPr marL="3110149" indent="0" algn="ctr">
              <a:buNone/>
              <a:defRPr/>
            </a:lvl8pPr>
            <a:lvl9pPr marL="3554456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305" y="1212764"/>
            <a:ext cx="38525917" cy="5046662"/>
          </a:xfrm>
          <a:prstGeom prst="rect">
            <a:avLst/>
          </a:prstGeom>
        </p:spPr>
        <p:txBody>
          <a:bodyPr lIns="88861" tIns="44431" rIns="88861" bIns="44431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41305" y="7065762"/>
            <a:ext cx="38525917" cy="19983436"/>
          </a:xfrm>
          <a:prstGeom prst="rect">
            <a:avLst/>
          </a:prstGeom>
        </p:spPr>
        <p:txBody>
          <a:bodyPr vert="eaVert" lIns="88861" tIns="44431" rIns="88861" bIns="4443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035743" y="1212765"/>
            <a:ext cx="9631479" cy="25836435"/>
          </a:xfrm>
          <a:prstGeom prst="rect">
            <a:avLst/>
          </a:prstGeom>
        </p:spPr>
        <p:txBody>
          <a:bodyPr vert="eaVert" lIns="88861" tIns="44431" rIns="88861" bIns="44431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41305" y="1212765"/>
            <a:ext cx="28683818" cy="25836435"/>
          </a:xfrm>
          <a:prstGeom prst="rect">
            <a:avLst/>
          </a:prstGeom>
        </p:spPr>
        <p:txBody>
          <a:bodyPr vert="eaVert" lIns="88861" tIns="44431" rIns="88861" bIns="4443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305" y="1212764"/>
            <a:ext cx="38525917" cy="5046662"/>
          </a:xfrm>
          <a:prstGeom prst="rect">
            <a:avLst/>
          </a:prstGeom>
        </p:spPr>
        <p:txBody>
          <a:bodyPr lIns="88861" tIns="44431" rIns="88861" bIns="44431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1305" y="7065762"/>
            <a:ext cx="38525917" cy="19983436"/>
          </a:xfrm>
          <a:prstGeom prst="rect">
            <a:avLst/>
          </a:prstGeom>
        </p:spPr>
        <p:txBody>
          <a:bodyPr lIns="88861" tIns="44431" rIns="88861" bIns="4443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80892" y="19457471"/>
            <a:ext cx="36389001" cy="6013831"/>
          </a:xfrm>
          <a:prstGeom prst="rect">
            <a:avLst/>
          </a:prstGeom>
        </p:spPr>
        <p:txBody>
          <a:bodyPr lIns="88861" tIns="44431" rIns="88861" bIns="44431" anchor="t"/>
          <a:lstStyle>
            <a:lvl1pPr algn="l">
              <a:defRPr sz="39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80892" y="12833998"/>
            <a:ext cx="36389001" cy="6623473"/>
          </a:xfrm>
          <a:prstGeom prst="rect">
            <a:avLst/>
          </a:prstGeom>
        </p:spPr>
        <p:txBody>
          <a:bodyPr lIns="88861" tIns="44431" rIns="88861" bIns="44431" anchor="b"/>
          <a:lstStyle>
            <a:lvl1pPr marL="0" indent="0">
              <a:buNone/>
              <a:defRPr sz="1900"/>
            </a:lvl1pPr>
            <a:lvl2pPr marL="444307" indent="0">
              <a:buNone/>
              <a:defRPr sz="1700"/>
            </a:lvl2pPr>
            <a:lvl3pPr marL="888614" indent="0">
              <a:buNone/>
              <a:defRPr sz="1600"/>
            </a:lvl3pPr>
            <a:lvl4pPr marL="1332921" indent="0">
              <a:buNone/>
              <a:defRPr sz="1400"/>
            </a:lvl4pPr>
            <a:lvl5pPr marL="1777228" indent="0">
              <a:buNone/>
              <a:defRPr sz="1400"/>
            </a:lvl5pPr>
            <a:lvl6pPr marL="2221535" indent="0">
              <a:buNone/>
              <a:defRPr sz="1400"/>
            </a:lvl6pPr>
            <a:lvl7pPr marL="2665842" indent="0">
              <a:buNone/>
              <a:defRPr sz="1400"/>
            </a:lvl7pPr>
            <a:lvl8pPr marL="3110149" indent="0">
              <a:buNone/>
              <a:defRPr sz="1400"/>
            </a:lvl8pPr>
            <a:lvl9pPr marL="3554456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305" y="1212764"/>
            <a:ext cx="38525917" cy="5046662"/>
          </a:xfrm>
          <a:prstGeom prst="rect">
            <a:avLst/>
          </a:prstGeom>
        </p:spPr>
        <p:txBody>
          <a:bodyPr lIns="88861" tIns="44431" rIns="88861" bIns="44431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41304" y="7065762"/>
            <a:ext cx="19157649" cy="19983436"/>
          </a:xfrm>
          <a:prstGeom prst="rect">
            <a:avLst/>
          </a:prstGeom>
        </p:spPr>
        <p:txBody>
          <a:bodyPr lIns="88861" tIns="44431" rIns="88861" bIns="44431"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509573" y="7065762"/>
            <a:ext cx="19157649" cy="19983436"/>
          </a:xfrm>
          <a:prstGeom prst="rect">
            <a:avLst/>
          </a:prstGeom>
        </p:spPr>
        <p:txBody>
          <a:bodyPr lIns="88861" tIns="44431" rIns="88861" bIns="44431"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305" y="1212764"/>
            <a:ext cx="38525917" cy="5046662"/>
          </a:xfrm>
          <a:prstGeom prst="rect">
            <a:avLst/>
          </a:prstGeom>
        </p:spPr>
        <p:txBody>
          <a:bodyPr lIns="88861" tIns="44431" rIns="88861" bIns="44431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1304" y="6777786"/>
            <a:ext cx="18914120" cy="2825435"/>
          </a:xfrm>
          <a:prstGeom prst="rect">
            <a:avLst/>
          </a:prstGeom>
        </p:spPr>
        <p:txBody>
          <a:bodyPr lIns="88861" tIns="44431" rIns="88861" bIns="44431" anchor="b"/>
          <a:lstStyle>
            <a:lvl1pPr marL="0" indent="0">
              <a:buNone/>
              <a:defRPr sz="2300" b="1"/>
            </a:lvl1pPr>
            <a:lvl2pPr marL="444307" indent="0">
              <a:buNone/>
              <a:defRPr sz="1900" b="1"/>
            </a:lvl2pPr>
            <a:lvl3pPr marL="888614" indent="0">
              <a:buNone/>
              <a:defRPr sz="1700" b="1"/>
            </a:lvl3pPr>
            <a:lvl4pPr marL="1332921" indent="0">
              <a:buNone/>
              <a:defRPr sz="1600" b="1"/>
            </a:lvl4pPr>
            <a:lvl5pPr marL="1777228" indent="0">
              <a:buNone/>
              <a:defRPr sz="1600" b="1"/>
            </a:lvl5pPr>
            <a:lvl6pPr marL="2221535" indent="0">
              <a:buNone/>
              <a:defRPr sz="1600" b="1"/>
            </a:lvl6pPr>
            <a:lvl7pPr marL="2665842" indent="0">
              <a:buNone/>
              <a:defRPr sz="1600" b="1"/>
            </a:lvl7pPr>
            <a:lvl8pPr marL="3110149" indent="0">
              <a:buNone/>
              <a:defRPr sz="1600" b="1"/>
            </a:lvl8pPr>
            <a:lvl9pPr marL="355445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41304" y="9603221"/>
            <a:ext cx="18914120" cy="17445978"/>
          </a:xfrm>
          <a:prstGeom prst="rect">
            <a:avLst/>
          </a:prstGeom>
        </p:spPr>
        <p:txBody>
          <a:bodyPr lIns="88861" tIns="44431" rIns="88861" bIns="44431"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746520" y="6777786"/>
            <a:ext cx="18920701" cy="2825435"/>
          </a:xfrm>
          <a:prstGeom prst="rect">
            <a:avLst/>
          </a:prstGeom>
        </p:spPr>
        <p:txBody>
          <a:bodyPr lIns="88861" tIns="44431" rIns="88861" bIns="44431" anchor="b"/>
          <a:lstStyle>
            <a:lvl1pPr marL="0" indent="0">
              <a:buNone/>
              <a:defRPr sz="2300" b="1"/>
            </a:lvl1pPr>
            <a:lvl2pPr marL="444307" indent="0">
              <a:buNone/>
              <a:defRPr sz="1900" b="1"/>
            </a:lvl2pPr>
            <a:lvl3pPr marL="888614" indent="0">
              <a:buNone/>
              <a:defRPr sz="1700" b="1"/>
            </a:lvl3pPr>
            <a:lvl4pPr marL="1332921" indent="0">
              <a:buNone/>
              <a:defRPr sz="1600" b="1"/>
            </a:lvl4pPr>
            <a:lvl5pPr marL="1777228" indent="0">
              <a:buNone/>
              <a:defRPr sz="1600" b="1"/>
            </a:lvl5pPr>
            <a:lvl6pPr marL="2221535" indent="0">
              <a:buNone/>
              <a:defRPr sz="1600" b="1"/>
            </a:lvl6pPr>
            <a:lvl7pPr marL="2665842" indent="0">
              <a:buNone/>
              <a:defRPr sz="1600" b="1"/>
            </a:lvl7pPr>
            <a:lvl8pPr marL="3110149" indent="0">
              <a:buNone/>
              <a:defRPr sz="1600" b="1"/>
            </a:lvl8pPr>
            <a:lvl9pPr marL="355445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746520" y="9603221"/>
            <a:ext cx="18920701" cy="17445978"/>
          </a:xfrm>
          <a:prstGeom prst="rect">
            <a:avLst/>
          </a:prstGeom>
        </p:spPr>
        <p:txBody>
          <a:bodyPr lIns="88861" tIns="44431" rIns="88861" bIns="44431"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305" y="1212764"/>
            <a:ext cx="38525917" cy="5046662"/>
          </a:xfrm>
          <a:prstGeom prst="rect">
            <a:avLst/>
          </a:prstGeom>
        </p:spPr>
        <p:txBody>
          <a:bodyPr lIns="88861" tIns="44431" rIns="88861" bIns="44431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305" y="1205158"/>
            <a:ext cx="14083022" cy="5131426"/>
          </a:xfrm>
          <a:prstGeom prst="rect">
            <a:avLst/>
          </a:prstGeom>
        </p:spPr>
        <p:txBody>
          <a:bodyPr lIns="88861" tIns="44431" rIns="88861" bIns="44431"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37714" y="1205158"/>
            <a:ext cx="23929509" cy="25844041"/>
          </a:xfrm>
          <a:prstGeom prst="rect">
            <a:avLst/>
          </a:prstGeom>
        </p:spPr>
        <p:txBody>
          <a:bodyPr lIns="88861" tIns="44431" rIns="88861" bIns="44431"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41305" y="6336583"/>
            <a:ext cx="14083022" cy="20712615"/>
          </a:xfrm>
          <a:prstGeom prst="rect">
            <a:avLst/>
          </a:prstGeom>
        </p:spPr>
        <p:txBody>
          <a:bodyPr lIns="88861" tIns="44431" rIns="88861" bIns="44431"/>
          <a:lstStyle>
            <a:lvl1pPr marL="0" indent="0">
              <a:buNone/>
              <a:defRPr sz="1400"/>
            </a:lvl1pPr>
            <a:lvl2pPr marL="444307" indent="0">
              <a:buNone/>
              <a:defRPr sz="1200"/>
            </a:lvl2pPr>
            <a:lvl3pPr marL="888614" indent="0">
              <a:buNone/>
              <a:defRPr sz="1000"/>
            </a:lvl3pPr>
            <a:lvl4pPr marL="1332921" indent="0">
              <a:buNone/>
              <a:defRPr sz="900"/>
            </a:lvl4pPr>
            <a:lvl5pPr marL="1777228" indent="0">
              <a:buNone/>
              <a:defRPr sz="900"/>
            </a:lvl5pPr>
            <a:lvl6pPr marL="2221535" indent="0">
              <a:buNone/>
              <a:defRPr sz="900"/>
            </a:lvl6pPr>
            <a:lvl7pPr marL="2665842" indent="0">
              <a:buNone/>
              <a:defRPr sz="900"/>
            </a:lvl7pPr>
            <a:lvl8pPr marL="3110149" indent="0">
              <a:buNone/>
              <a:defRPr sz="900"/>
            </a:lvl8pPr>
            <a:lvl9pPr marL="3554456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699" y="21196201"/>
            <a:ext cx="25686869" cy="2501597"/>
          </a:xfrm>
          <a:prstGeom prst="rect">
            <a:avLst/>
          </a:prstGeom>
        </p:spPr>
        <p:txBody>
          <a:bodyPr lIns="88861" tIns="44431" rIns="88861" bIns="44431"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9699" y="2705899"/>
            <a:ext cx="25686869" cy="18167550"/>
          </a:xfrm>
          <a:prstGeom prst="rect">
            <a:avLst/>
          </a:prstGeom>
        </p:spPr>
        <p:txBody>
          <a:bodyPr lIns="88861" tIns="44431" rIns="88861" bIns="44431"/>
          <a:lstStyle>
            <a:lvl1pPr marL="0" indent="0">
              <a:buNone/>
              <a:defRPr sz="3100"/>
            </a:lvl1pPr>
            <a:lvl2pPr marL="444307" indent="0">
              <a:buNone/>
              <a:defRPr sz="2700"/>
            </a:lvl2pPr>
            <a:lvl3pPr marL="888614" indent="0">
              <a:buNone/>
              <a:defRPr sz="2300"/>
            </a:lvl3pPr>
            <a:lvl4pPr marL="1332921" indent="0">
              <a:buNone/>
              <a:defRPr sz="1900"/>
            </a:lvl4pPr>
            <a:lvl5pPr marL="1777228" indent="0">
              <a:buNone/>
              <a:defRPr sz="1900"/>
            </a:lvl5pPr>
            <a:lvl6pPr marL="2221535" indent="0">
              <a:buNone/>
              <a:defRPr sz="1900"/>
            </a:lvl6pPr>
            <a:lvl7pPr marL="2665842" indent="0">
              <a:buNone/>
              <a:defRPr sz="1900"/>
            </a:lvl7pPr>
            <a:lvl8pPr marL="3110149" indent="0">
              <a:buNone/>
              <a:defRPr sz="1900"/>
            </a:lvl8pPr>
            <a:lvl9pPr marL="3554456" indent="0">
              <a:buNone/>
              <a:defRPr sz="19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9699" y="23697798"/>
            <a:ext cx="25686869" cy="3554615"/>
          </a:xfrm>
          <a:prstGeom prst="rect">
            <a:avLst/>
          </a:prstGeom>
        </p:spPr>
        <p:txBody>
          <a:bodyPr lIns="88861" tIns="44431" rIns="88861" bIns="44431"/>
          <a:lstStyle>
            <a:lvl1pPr marL="0" indent="0">
              <a:buNone/>
              <a:defRPr sz="1400"/>
            </a:lvl1pPr>
            <a:lvl2pPr marL="444307" indent="0">
              <a:buNone/>
              <a:defRPr sz="1200"/>
            </a:lvl2pPr>
            <a:lvl3pPr marL="888614" indent="0">
              <a:buNone/>
              <a:defRPr sz="1000"/>
            </a:lvl3pPr>
            <a:lvl4pPr marL="1332921" indent="0">
              <a:buNone/>
              <a:defRPr sz="900"/>
            </a:lvl4pPr>
            <a:lvl5pPr marL="1777228" indent="0">
              <a:buNone/>
              <a:defRPr sz="900"/>
            </a:lvl5pPr>
            <a:lvl6pPr marL="2221535" indent="0">
              <a:buNone/>
              <a:defRPr sz="900"/>
            </a:lvl6pPr>
            <a:lvl7pPr marL="2665842" indent="0">
              <a:buNone/>
              <a:defRPr sz="900"/>
            </a:lvl7pPr>
            <a:lvl8pPr marL="3110149" indent="0">
              <a:buNone/>
              <a:defRPr sz="900"/>
            </a:lvl8pPr>
            <a:lvl9pPr marL="3554456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dissolve/>
  </p:transition>
  <p:txStyles>
    <p:titleStyle>
      <a:lvl1pPr algn="ctr" defTabSz="4200861" rtl="0" fontAlgn="base">
        <a:spcBef>
          <a:spcPct val="0"/>
        </a:spcBef>
        <a:spcAft>
          <a:spcPct val="0"/>
        </a:spcAft>
        <a:defRPr sz="22300">
          <a:solidFill>
            <a:srgbClr val="FFFFCC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defTabSz="4200861" rtl="0" fontAlgn="base">
        <a:spcBef>
          <a:spcPct val="0"/>
        </a:spcBef>
        <a:spcAft>
          <a:spcPct val="0"/>
        </a:spcAft>
        <a:defRPr sz="22300">
          <a:solidFill>
            <a:srgbClr val="FFFFCC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defTabSz="4200861" rtl="0" fontAlgn="base">
        <a:spcBef>
          <a:spcPct val="0"/>
        </a:spcBef>
        <a:spcAft>
          <a:spcPct val="0"/>
        </a:spcAft>
        <a:defRPr sz="22300">
          <a:solidFill>
            <a:srgbClr val="FFFFCC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defTabSz="4200861" rtl="0" fontAlgn="base">
        <a:spcBef>
          <a:spcPct val="0"/>
        </a:spcBef>
        <a:spcAft>
          <a:spcPct val="0"/>
        </a:spcAft>
        <a:defRPr sz="22300">
          <a:solidFill>
            <a:srgbClr val="FFFFCC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defTabSz="4200861" rtl="0" fontAlgn="base">
        <a:spcBef>
          <a:spcPct val="0"/>
        </a:spcBef>
        <a:spcAft>
          <a:spcPct val="0"/>
        </a:spcAft>
        <a:defRPr sz="22300">
          <a:solidFill>
            <a:srgbClr val="FFFFCC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44307" algn="ctr" defTabSz="4200861" rtl="0" fontAlgn="base">
        <a:spcBef>
          <a:spcPct val="0"/>
        </a:spcBef>
        <a:spcAft>
          <a:spcPct val="0"/>
        </a:spcAft>
        <a:defRPr sz="22300">
          <a:solidFill>
            <a:srgbClr val="FFFFCC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888614" algn="ctr" defTabSz="4200861" rtl="0" fontAlgn="base">
        <a:spcBef>
          <a:spcPct val="0"/>
        </a:spcBef>
        <a:spcAft>
          <a:spcPct val="0"/>
        </a:spcAft>
        <a:defRPr sz="22300">
          <a:solidFill>
            <a:srgbClr val="FFFFCC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32921" algn="ctr" defTabSz="4200861" rtl="0" fontAlgn="base">
        <a:spcBef>
          <a:spcPct val="0"/>
        </a:spcBef>
        <a:spcAft>
          <a:spcPct val="0"/>
        </a:spcAft>
        <a:defRPr sz="22300">
          <a:solidFill>
            <a:srgbClr val="FFFFCC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777228" algn="ctr" defTabSz="4200861" rtl="0" fontAlgn="base">
        <a:spcBef>
          <a:spcPct val="0"/>
        </a:spcBef>
        <a:spcAft>
          <a:spcPct val="0"/>
        </a:spcAft>
        <a:defRPr sz="22300">
          <a:solidFill>
            <a:srgbClr val="FFFFCC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1570502" indent="-1570502" algn="l" defTabSz="4200861" rtl="0" fontAlgn="base">
        <a:spcBef>
          <a:spcPct val="20000"/>
        </a:spcBef>
        <a:spcAft>
          <a:spcPct val="0"/>
        </a:spcAft>
        <a:buChar char="•"/>
        <a:defRPr sz="14400">
          <a:solidFill>
            <a:srgbClr val="66CCFF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3412524" indent="-1315951" algn="l" defTabSz="4200861" rtl="0" fontAlgn="base">
        <a:spcBef>
          <a:spcPct val="20000"/>
        </a:spcBef>
        <a:spcAft>
          <a:spcPct val="0"/>
        </a:spcAft>
        <a:buChar char="•"/>
        <a:defRPr sz="13100">
          <a:solidFill>
            <a:srgbClr val="66CCFF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5246834" indent="-1045973" algn="l" defTabSz="4200861" rtl="0" fontAlgn="base">
        <a:spcBef>
          <a:spcPct val="20000"/>
        </a:spcBef>
        <a:spcAft>
          <a:spcPct val="0"/>
        </a:spcAft>
        <a:buChar char="•"/>
        <a:defRPr sz="10900">
          <a:solidFill>
            <a:srgbClr val="66CCFF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7343407" indent="-1044430" algn="l" defTabSz="4200861" rtl="0" fontAlgn="base">
        <a:spcBef>
          <a:spcPct val="20000"/>
        </a:spcBef>
        <a:spcAft>
          <a:spcPct val="0"/>
        </a:spcAft>
        <a:buChar char="•"/>
        <a:defRPr sz="9100">
          <a:solidFill>
            <a:srgbClr val="66CCFF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9439981" indent="-1052144" algn="l" defTabSz="4200861" rtl="0" fontAlgn="base">
        <a:spcBef>
          <a:spcPct val="20000"/>
        </a:spcBef>
        <a:spcAft>
          <a:spcPct val="0"/>
        </a:spcAft>
        <a:buChar char="•"/>
        <a:defRPr sz="9100">
          <a:solidFill>
            <a:srgbClr val="66CCFF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9884288" indent="-1052144" algn="l" defTabSz="4200861" rtl="0" fontAlgn="base">
        <a:spcBef>
          <a:spcPct val="20000"/>
        </a:spcBef>
        <a:spcAft>
          <a:spcPct val="0"/>
        </a:spcAft>
        <a:buChar char="•"/>
        <a:defRPr sz="9100">
          <a:solidFill>
            <a:srgbClr val="66CCFF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10328595" indent="-1052144" algn="l" defTabSz="4200861" rtl="0" fontAlgn="base">
        <a:spcBef>
          <a:spcPct val="20000"/>
        </a:spcBef>
        <a:spcAft>
          <a:spcPct val="0"/>
        </a:spcAft>
        <a:buChar char="•"/>
        <a:defRPr sz="9100">
          <a:solidFill>
            <a:srgbClr val="66CCFF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10772902" indent="-1052144" algn="l" defTabSz="4200861" rtl="0" fontAlgn="base">
        <a:spcBef>
          <a:spcPct val="20000"/>
        </a:spcBef>
        <a:spcAft>
          <a:spcPct val="0"/>
        </a:spcAft>
        <a:buChar char="•"/>
        <a:defRPr sz="9100">
          <a:solidFill>
            <a:srgbClr val="66CCFF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11217208" indent="-1052144" algn="l" defTabSz="4200861" rtl="0" fontAlgn="base">
        <a:spcBef>
          <a:spcPct val="20000"/>
        </a:spcBef>
        <a:spcAft>
          <a:spcPct val="0"/>
        </a:spcAft>
        <a:buChar char="•"/>
        <a:defRPr sz="9100">
          <a:solidFill>
            <a:srgbClr val="66CCFF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88861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44307" algn="l" defTabSz="88861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88614" algn="l" defTabSz="88861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32921" algn="l" defTabSz="88861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77228" algn="l" defTabSz="88861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21535" algn="l" defTabSz="88861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65842" algn="l" defTabSz="88861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10149" algn="l" defTabSz="88861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554456" algn="l" defTabSz="88861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80" name="Text Box 160"/>
          <p:cNvSpPr txBox="1">
            <a:spLocks noChangeArrowheads="1"/>
          </p:cNvSpPr>
          <p:nvPr/>
        </p:nvSpPr>
        <p:spPr bwMode="auto">
          <a:xfrm>
            <a:off x="999630" y="21043231"/>
            <a:ext cx="10573245" cy="8817643"/>
          </a:xfrm>
          <a:prstGeom prst="rect">
            <a:avLst/>
          </a:prstGeom>
          <a:solidFill>
            <a:srgbClr val="D9DCEB"/>
          </a:solidFill>
          <a:ln w="9525">
            <a:noFill/>
            <a:miter lim="800000"/>
            <a:headEnd/>
            <a:tailEnd/>
          </a:ln>
          <a:effectLst/>
        </p:spPr>
        <p:txBody>
          <a:bodyPr lIns="419818" tIns="349848" rIns="419818" bIns="349848"/>
          <a:lstStyle/>
          <a:p>
            <a:pPr marL="457200" lvl="1" indent="-457200" algn="l" defTabSz="1024374" eaLnBrk="0" hangingPunct="0">
              <a:buFont typeface="Arial"/>
              <a:buChar char="•"/>
            </a:pPr>
            <a:r>
              <a:rPr lang="en-US" sz="2800" dirty="0" smtClean="0"/>
              <a:t>Subjects eligible for this study were post treatment, disease free head and neck cancer patients undergoing routine follow-up visits for surveillance.</a:t>
            </a:r>
          </a:p>
          <a:p>
            <a:pPr marL="457200" lvl="1" indent="-457200" algn="l" defTabSz="1024374" eaLnBrk="0" hangingPunct="0">
              <a:buFont typeface="Arial"/>
              <a:buChar char="•"/>
            </a:pPr>
            <a:endParaRPr lang="en-US" sz="2800" dirty="0" smtClean="0"/>
          </a:p>
          <a:p>
            <a:pPr marL="457200" lvl="1" indent="-457200" algn="l" defTabSz="1024374" eaLnBrk="0" hangingPunct="0">
              <a:buFont typeface="Arial"/>
              <a:buChar char="•"/>
            </a:pPr>
            <a:r>
              <a:rPr lang="en-US" sz="2800" dirty="0" smtClean="0"/>
              <a:t>Prospective, observational study carried out in two phases; (1) control phase, representing the period prior to the introduction of the PCI in clinics and (2) PCI implementation phase when the PCI was introduced into clinics.</a:t>
            </a:r>
          </a:p>
          <a:p>
            <a:pPr marL="457200" lvl="1" indent="-457200" algn="l" defTabSz="1024374" eaLnBrk="0" hangingPunct="0"/>
            <a:endParaRPr lang="en-US" sz="2800" dirty="0" smtClean="0"/>
          </a:p>
          <a:p>
            <a:pPr marL="457200" lvl="1" indent="-457200" algn="l" defTabSz="1024374" eaLnBrk="0" hangingPunct="0">
              <a:buFont typeface="Arial"/>
              <a:buChar char="•"/>
            </a:pPr>
            <a:r>
              <a:rPr lang="en-US" sz="2800" dirty="0" smtClean="0"/>
              <a:t>A total of 106 patients were included, 52 in the control phase and 54 in the implementation phase.</a:t>
            </a:r>
          </a:p>
          <a:p>
            <a:pPr marL="457200" lvl="1" indent="-457200" algn="l" defTabSz="1024374" eaLnBrk="0" hangingPunct="0">
              <a:buFont typeface="Arial"/>
              <a:buChar char="•"/>
            </a:pPr>
            <a:endParaRPr lang="en-US" sz="2800" dirty="0" smtClean="0"/>
          </a:p>
          <a:p>
            <a:pPr marL="457200" lvl="1" indent="-457200" algn="l" defTabSz="1024374" eaLnBrk="0" hangingPunct="0">
              <a:buFont typeface="Arial"/>
              <a:buChar char="•"/>
            </a:pPr>
            <a:r>
              <a:rPr lang="en-US" sz="2800" dirty="0" smtClean="0"/>
              <a:t>Data collection included observational data made during the consultation about which issues were discussed and which multidisciplinary professionals were referred to.</a:t>
            </a:r>
          </a:p>
          <a:p>
            <a:pPr marL="457200" lvl="1" indent="-457200" algn="l" defTabSz="1024374" eaLnBrk="0" hangingPunct="0">
              <a:buFont typeface="Arial"/>
              <a:buChar char="•"/>
            </a:pPr>
            <a:endParaRPr lang="en-US" sz="2800" dirty="0" smtClean="0"/>
          </a:p>
          <a:p>
            <a:pPr marL="457200" lvl="1" indent="-457200" algn="l" defTabSz="1024374" eaLnBrk="0" hangingPunct="0">
              <a:buFont typeface="Arial"/>
              <a:buChar char="•"/>
            </a:pPr>
            <a:r>
              <a:rPr lang="en-US" sz="2800" dirty="0" smtClean="0"/>
              <a:t>Issues discussed during consultations were recorded on paper in real time by the researcher (BS).</a:t>
            </a:r>
          </a:p>
          <a:p>
            <a:pPr marL="266700" lvl="1" indent="-266700" algn="l" defTabSz="1024374" eaLnBrk="0" hangingPunct="0"/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 marL="266700" lvl="1" indent="-266700" algn="l" defTabSz="1024374" eaLnBrk="0" hangingPunct="0"/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pPr marL="266700" lvl="1" indent="-266700" algn="l" defTabSz="1024374" eaLnBrk="0" hangingPunct="0"/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 marL="266700" lvl="1" indent="-266700" algn="l" defTabSz="1024374" eaLnBrk="0" hangingPunct="0"/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pPr marL="266700" lvl="1" indent="-266700" algn="l" defTabSz="1024374" eaLnBrk="0" hangingPunct="0"/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 marL="266700" lvl="1" indent="-266700" algn="l" defTabSz="1024374" eaLnBrk="0" hangingPunct="0"/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pPr marL="266700" lvl="1" indent="-266700" algn="l" defTabSz="1024374" eaLnBrk="0" hangingPunct="0"/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 marL="266700" lvl="1" indent="-266700" algn="l" defTabSz="1024374" eaLnBrk="0" hangingPunct="0"/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pPr marL="266700" lvl="1" indent="-266700" algn="l" defTabSz="1024374" eaLnBrk="0" hangingPunct="0"/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 marL="266700" lvl="1" indent="-266700" algn="l" defTabSz="1024374" eaLnBrk="0" hangingPunct="0"/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pPr marL="266700" lvl="1" indent="-266700" algn="l" defTabSz="1024374" eaLnBrk="0" hangingPunct="0"/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 marL="266700" lvl="1" indent="-266700" algn="l" defTabSz="1024374" eaLnBrk="0" hangingPunct="0"/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 marL="266700" lvl="1" indent="-266700" algn="l" defTabSz="1024374" eaLnBrk="0" hangingPunct="0"/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 marL="457200" lvl="2" indent="-12700" algn="l" defTabSz="1024374" eaLnBrk="0" hangingPunct="0"/>
            <a:endParaRPr lang="en-US" sz="2400" dirty="0" smtClean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64" name="Text Box 160"/>
          <p:cNvSpPr txBox="1">
            <a:spLocks noChangeArrowheads="1"/>
          </p:cNvSpPr>
          <p:nvPr/>
        </p:nvSpPr>
        <p:spPr bwMode="auto">
          <a:xfrm>
            <a:off x="31661100" y="15333060"/>
            <a:ext cx="10010435" cy="10451115"/>
          </a:xfrm>
          <a:prstGeom prst="rect">
            <a:avLst/>
          </a:prstGeom>
          <a:solidFill>
            <a:srgbClr val="D9DCEB"/>
          </a:solidFill>
          <a:ln w="9525">
            <a:noFill/>
            <a:miter lim="800000"/>
            <a:headEnd/>
            <a:tailEnd/>
          </a:ln>
          <a:effectLst/>
        </p:spPr>
        <p:txBody>
          <a:bodyPr lIns="419818" tIns="349848" rIns="419818" bIns="349848"/>
          <a:lstStyle/>
          <a:p>
            <a:pPr marL="342900" indent="-342900" algn="l">
              <a:buFont typeface="Arial"/>
              <a:buChar char="•"/>
            </a:pPr>
            <a:r>
              <a:rPr lang="en-US" sz="2800" dirty="0" smtClean="0"/>
              <a:t>This study evaluated the early experiences and impact of introducing the PCI into clinical practice with a Consultant and patients unfamiliar with the tool.</a:t>
            </a:r>
          </a:p>
          <a:p>
            <a:pPr marL="342900" indent="-342900" algn="l"/>
            <a:endParaRPr lang="en-US" sz="2800" dirty="0" smtClean="0"/>
          </a:p>
          <a:p>
            <a:pPr marL="342900" indent="-342900" algn="l">
              <a:buFont typeface="Arial"/>
              <a:buChar char="•"/>
            </a:pPr>
            <a:r>
              <a:rPr lang="en-US" sz="2800" dirty="0" smtClean="0"/>
              <a:t>This study gives valuable insight into how the PCI in clinical practice may facilitate head and neck cancer patient-doctor interaction.</a:t>
            </a:r>
          </a:p>
          <a:p>
            <a:pPr marL="342900" indent="-342900" algn="l"/>
            <a:endParaRPr lang="en-US" sz="2800" dirty="0" smtClean="0"/>
          </a:p>
          <a:p>
            <a:pPr marL="342900" indent="-342900" algn="l">
              <a:buFont typeface="Arial"/>
              <a:buChar char="•"/>
            </a:pPr>
            <a:r>
              <a:rPr lang="en-US" sz="2800" dirty="0" smtClean="0"/>
              <a:t>Findings can be a useful practical pointer for other clinics that are developing the PCI for application into follow-up clinics of other cancer types.</a:t>
            </a:r>
          </a:p>
          <a:p>
            <a:pPr marL="342900" indent="-342900" algn="l">
              <a:buFont typeface="Arial"/>
              <a:buChar char="•"/>
            </a:pPr>
            <a:endParaRPr lang="en-US" sz="2800" dirty="0" smtClean="0"/>
          </a:p>
          <a:p>
            <a:pPr marL="342900" indent="-342900" algn="l">
              <a:buFont typeface="Arial"/>
              <a:buChar char="•"/>
            </a:pPr>
            <a:r>
              <a:rPr lang="en-US" sz="2800" smtClean="0"/>
              <a:t>Findings provide </a:t>
            </a:r>
            <a:r>
              <a:rPr lang="en-US" sz="2800" dirty="0" smtClean="0"/>
              <a:t>a window into the possible implementation of a simple holistic needs assessment tool in clinics for post-treatment survivors.</a:t>
            </a:r>
          </a:p>
          <a:p>
            <a:pPr marL="342900" indent="-342900" algn="l">
              <a:buFont typeface="Arial"/>
              <a:buChar char="•"/>
            </a:pPr>
            <a:endParaRPr lang="en-US" sz="2800" dirty="0" smtClean="0"/>
          </a:p>
          <a:p>
            <a:pPr marL="342900" indent="-342900" algn="l">
              <a:buFont typeface="Arial"/>
              <a:buChar char="•"/>
            </a:pPr>
            <a:r>
              <a:rPr lang="en-US" sz="2800" dirty="0" smtClean="0"/>
              <a:t>This study demonstrated that even when patients identify issues to discuss on paper, if not brought up in conversation by the Consultant then the issue remains not discussed.</a:t>
            </a:r>
          </a:p>
          <a:p>
            <a:pPr marL="342900" indent="-342900" algn="l">
              <a:buFont typeface="Arial"/>
              <a:buChar char="•"/>
            </a:pPr>
            <a:endParaRPr lang="en-US" sz="2800" dirty="0" smtClean="0"/>
          </a:p>
          <a:p>
            <a:pPr marL="342900" indent="-342900" algn="l">
              <a:buFont typeface="Arial"/>
              <a:buChar char="•"/>
            </a:pPr>
            <a:r>
              <a:rPr lang="en-US" sz="2800" dirty="0" smtClean="0"/>
              <a:t>Study adds further weight to previous evidence in the use of the PCI in clinical practice.</a:t>
            </a:r>
          </a:p>
          <a:p>
            <a:pPr marL="342900" indent="-342900" algn="l">
              <a:buFont typeface="Arial"/>
              <a:buChar char="•"/>
            </a:pPr>
            <a:endParaRPr lang="en-US" sz="2800" dirty="0" smtClean="0"/>
          </a:p>
          <a:p>
            <a:pPr marL="342900" indent="-342900" algn="l">
              <a:buFont typeface="Arial"/>
              <a:buChar char="•"/>
            </a:pPr>
            <a:endParaRPr lang="en-GB" sz="3200" dirty="0"/>
          </a:p>
        </p:txBody>
      </p:sp>
      <p:sp>
        <p:nvSpPr>
          <p:cNvPr id="56364" name="Rectangle 44"/>
          <p:cNvSpPr>
            <a:spLocks noChangeArrowheads="1"/>
          </p:cNvSpPr>
          <p:nvPr/>
        </p:nvSpPr>
        <p:spPr bwMode="auto">
          <a:xfrm>
            <a:off x="11915775" y="6705601"/>
            <a:ext cx="19260912" cy="23069550"/>
          </a:xfrm>
          <a:prstGeom prst="rect">
            <a:avLst/>
          </a:prstGeom>
          <a:solidFill>
            <a:srgbClr val="D9DCEB"/>
          </a:solidFill>
          <a:ln w="9525">
            <a:noFill/>
            <a:miter lim="800000"/>
            <a:headEnd/>
            <a:tailEnd/>
          </a:ln>
          <a:effectLst/>
        </p:spPr>
        <p:txBody>
          <a:bodyPr lIns="419818" tIns="349848" rIns="419818" bIns="349848"/>
          <a:lstStyle/>
          <a:p>
            <a:pPr marL="266700" lvl="1" indent="-266700" algn="l" defTabSz="1024374" eaLnBrk="0" hangingPunct="0">
              <a:buFont typeface="Arial" pitchFamily="34" charset="0"/>
              <a:buChar char="•"/>
            </a:pPr>
            <a:endParaRPr lang="en-US" sz="1200" dirty="0" smtClean="0"/>
          </a:p>
          <a:p>
            <a:pPr marL="0" lvl="1" algn="l" defTabSz="1024374" eaLnBrk="0" hangingPunct="0"/>
            <a:endParaRPr lang="en-US" sz="1400" dirty="0"/>
          </a:p>
          <a:p>
            <a:pPr marL="0" lvl="1" algn="l" defTabSz="1024374" eaLnBrk="0" hangingPunct="0"/>
            <a:endParaRPr lang="en-US" sz="1400" dirty="0" smtClean="0"/>
          </a:p>
          <a:p>
            <a:pPr marL="0" lvl="1" algn="l" defTabSz="1024374" eaLnBrk="0" hangingPunct="0"/>
            <a:endParaRPr lang="en-GB" sz="1400" dirty="0"/>
          </a:p>
        </p:txBody>
      </p:sp>
      <p:sp>
        <p:nvSpPr>
          <p:cNvPr id="169193" name="Rectangle 13545"/>
          <p:cNvSpPr>
            <a:spLocks noChangeArrowheads="1"/>
          </p:cNvSpPr>
          <p:nvPr/>
        </p:nvSpPr>
        <p:spPr bwMode="auto">
          <a:xfrm>
            <a:off x="927189" y="495301"/>
            <a:ext cx="40816410" cy="59817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02420" tIns="51215" rIns="102420" bIns="51215" anchor="ctr"/>
          <a:lstStyle/>
          <a:p>
            <a:pPr defTabSz="1024374" eaLnBrk="0" hangingPunct="0"/>
            <a:endParaRPr lang="en-US" sz="8300" dirty="0">
              <a:solidFill>
                <a:srgbClr val="FFF4D5"/>
              </a:solidFill>
              <a:cs typeface="Times New Roman" pitchFamily="18" charset="0"/>
            </a:endParaRPr>
          </a:p>
        </p:txBody>
      </p:sp>
      <p:sp>
        <p:nvSpPr>
          <p:cNvPr id="169196" name="Rectangle 13548"/>
          <p:cNvSpPr>
            <a:spLocks noChangeArrowheads="1"/>
          </p:cNvSpPr>
          <p:nvPr/>
        </p:nvSpPr>
        <p:spPr bwMode="auto">
          <a:xfrm>
            <a:off x="9144000" y="533401"/>
            <a:ext cx="27660599" cy="2247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2420" tIns="51215" rIns="102420" bIns="51215" anchor="ctr"/>
          <a:lstStyle/>
          <a:p>
            <a:r>
              <a:rPr lang="en-US" sz="6000" b="1" dirty="0" smtClean="0">
                <a:solidFill>
                  <a:schemeClr val="bg1"/>
                </a:solidFill>
              </a:rPr>
              <a:t>The Patient </a:t>
            </a:r>
            <a:r>
              <a:rPr lang="en-US" sz="6000" b="1" dirty="0">
                <a:solidFill>
                  <a:schemeClr val="bg1"/>
                </a:solidFill>
              </a:rPr>
              <a:t>Concerns </a:t>
            </a:r>
            <a:r>
              <a:rPr lang="en-US" sz="6000" b="1" dirty="0" smtClean="0">
                <a:solidFill>
                  <a:schemeClr val="bg1"/>
                </a:solidFill>
              </a:rPr>
              <a:t>Inventory: A Tool to Uncover Unmet Needs in a Cancer Out-Patient Clinic</a:t>
            </a:r>
            <a:endParaRPr lang="en-GB" sz="6000" dirty="0">
              <a:solidFill>
                <a:schemeClr val="bg1"/>
              </a:solidFill>
            </a:endParaRPr>
          </a:p>
        </p:txBody>
      </p:sp>
      <p:sp>
        <p:nvSpPr>
          <p:cNvPr id="169198" name="Rectangle 13550"/>
          <p:cNvSpPr>
            <a:spLocks noChangeArrowheads="1"/>
          </p:cNvSpPr>
          <p:nvPr/>
        </p:nvSpPr>
        <p:spPr bwMode="auto">
          <a:xfrm>
            <a:off x="12482307" y="2924852"/>
            <a:ext cx="18090133" cy="780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2420" tIns="51215" rIns="102420" bIns="51215">
            <a:spAutoFit/>
          </a:bodyPr>
          <a:lstStyle/>
          <a:p>
            <a:r>
              <a:rPr lang="en-US" sz="4400" dirty="0" smtClean="0">
                <a:solidFill>
                  <a:srgbClr val="FFFFFF"/>
                </a:solidFill>
              </a:rPr>
              <a:t>N Ghazali</a:t>
            </a:r>
            <a:r>
              <a:rPr lang="en-US" sz="4400" baseline="30000" dirty="0" smtClean="0">
                <a:solidFill>
                  <a:srgbClr val="FFFFFF"/>
                </a:solidFill>
              </a:rPr>
              <a:t>1</a:t>
            </a:r>
            <a:r>
              <a:rPr lang="en-US" sz="4400" dirty="0" smtClean="0">
                <a:solidFill>
                  <a:srgbClr val="FFFFFF"/>
                </a:solidFill>
              </a:rPr>
              <a:t>, A Kanatas</a:t>
            </a:r>
            <a:r>
              <a:rPr lang="en-US" sz="4400" baseline="30000" dirty="0" smtClean="0">
                <a:solidFill>
                  <a:srgbClr val="FFFFFF"/>
                </a:solidFill>
              </a:rPr>
              <a:t>2 </a:t>
            </a:r>
            <a:r>
              <a:rPr lang="en-US" sz="4400" dirty="0" smtClean="0">
                <a:solidFill>
                  <a:srgbClr val="FFFFFF"/>
                </a:solidFill>
              </a:rPr>
              <a:t>, F Bekiroglu</a:t>
            </a:r>
            <a:r>
              <a:rPr lang="en-US" sz="4400" baseline="30000" dirty="0" smtClean="0">
                <a:solidFill>
                  <a:srgbClr val="FFFFFF"/>
                </a:solidFill>
              </a:rPr>
              <a:t>1 </a:t>
            </a:r>
            <a:r>
              <a:rPr lang="en-US" sz="4400" dirty="0" smtClean="0">
                <a:solidFill>
                  <a:srgbClr val="FFFFFF"/>
                </a:solidFill>
              </a:rPr>
              <a:t>,B Scott</a:t>
            </a:r>
            <a:r>
              <a:rPr lang="en-US" sz="4400" baseline="30000" dirty="0" smtClean="0">
                <a:solidFill>
                  <a:srgbClr val="FFFFFF"/>
                </a:solidFill>
              </a:rPr>
              <a:t>1</a:t>
            </a:r>
            <a:r>
              <a:rPr lang="en-US" sz="4400" dirty="0" smtClean="0">
                <a:solidFill>
                  <a:srgbClr val="FFFFFF"/>
                </a:solidFill>
              </a:rPr>
              <a:t>, D Lowe</a:t>
            </a:r>
            <a:r>
              <a:rPr lang="en-US" sz="4400" baseline="30000" dirty="0" smtClean="0">
                <a:solidFill>
                  <a:srgbClr val="FFFFFF"/>
                </a:solidFill>
              </a:rPr>
              <a:t>3</a:t>
            </a:r>
            <a:r>
              <a:rPr lang="en-US" sz="4400" dirty="0" smtClean="0">
                <a:solidFill>
                  <a:srgbClr val="FFFFFF"/>
                </a:solidFill>
              </a:rPr>
              <a:t>, SN Rogers</a:t>
            </a:r>
            <a:r>
              <a:rPr lang="en-US" sz="4400" baseline="30000" dirty="0" smtClean="0">
                <a:solidFill>
                  <a:srgbClr val="FFFFFF"/>
                </a:solidFill>
              </a:rPr>
              <a:t>1,3</a:t>
            </a:r>
            <a:endParaRPr lang="en-GB" sz="4400" baseline="30000" dirty="0">
              <a:solidFill>
                <a:srgbClr val="FFFFFF"/>
              </a:solidFill>
            </a:endParaRPr>
          </a:p>
        </p:txBody>
      </p:sp>
      <p:sp>
        <p:nvSpPr>
          <p:cNvPr id="56327" name="Rectangle 7"/>
          <p:cNvSpPr>
            <a:spLocks noChangeArrowheads="1"/>
          </p:cNvSpPr>
          <p:nvPr/>
        </p:nvSpPr>
        <p:spPr bwMode="auto">
          <a:xfrm>
            <a:off x="885824" y="7755219"/>
            <a:ext cx="10601325" cy="6513231"/>
          </a:xfrm>
          <a:prstGeom prst="rect">
            <a:avLst/>
          </a:prstGeom>
          <a:solidFill>
            <a:srgbClr val="D9DCEB"/>
          </a:solidFill>
          <a:ln w="9525">
            <a:noFill/>
            <a:miter lim="800000"/>
            <a:headEnd/>
            <a:tailEnd/>
          </a:ln>
          <a:effectLst/>
        </p:spPr>
        <p:txBody>
          <a:bodyPr lIns="419818" tIns="349848" rIns="419818" bIns="349848"/>
          <a:lstStyle/>
          <a:p>
            <a:pPr marL="269875" lvl="1" indent="-269875" algn="l" defTabSz="1024374" eaLnBrk="0" hangingPunct="0">
              <a:buFont typeface="Arial"/>
              <a:buChar char="•"/>
            </a:pPr>
            <a:r>
              <a:rPr lang="en-US" sz="2800" dirty="0" smtClean="0"/>
              <a:t>The Patient Concerns Inventory (PCI) is a holistic tool introduced to help identify potential unmet needs of patients attending a head and neck cancer follow-up clinic.</a:t>
            </a:r>
          </a:p>
          <a:p>
            <a:pPr marL="0" lvl="1" algn="l" defTabSz="1024374" eaLnBrk="0" hangingPunct="0"/>
            <a:endParaRPr lang="en-US" sz="2800" dirty="0"/>
          </a:p>
          <a:p>
            <a:pPr marL="266700" lvl="1" indent="-266700" algn="l" defTabSz="1024374" eaLnBrk="0" hangingPunct="0">
              <a:buFont typeface="Arial" pitchFamily="34" charset="0"/>
              <a:buChar char="•"/>
            </a:pPr>
            <a:r>
              <a:rPr lang="en-US" sz="2800" dirty="0" smtClean="0"/>
              <a:t>It is a 57 item checklist of issues that may be grouped into categories such as physical and functional well-being, social care and social well-being (figure 1).</a:t>
            </a:r>
          </a:p>
          <a:p>
            <a:pPr marL="266700" lvl="1" indent="-266700" algn="l" defTabSz="1024374" eaLnBrk="0" hangingPunct="0">
              <a:buFont typeface="Arial" pitchFamily="34" charset="0"/>
              <a:buChar char="•"/>
            </a:pPr>
            <a:endParaRPr lang="en-US" sz="2800" dirty="0"/>
          </a:p>
          <a:p>
            <a:pPr marL="266700" lvl="1" indent="-266700" algn="l" defTabSz="1024374" eaLnBrk="0" hangingPunct="0">
              <a:buFont typeface="Arial" pitchFamily="34" charset="0"/>
              <a:buChar char="•"/>
            </a:pPr>
            <a:r>
              <a:rPr lang="en-US" sz="2800" dirty="0" smtClean="0"/>
              <a:t>The PCI also gives the patients an opportunity to identify from a list of 17 multidisciplinary team (MDT) members whom they would like to see or be referred on to (figure 2).</a:t>
            </a:r>
          </a:p>
          <a:p>
            <a:pPr marL="266700" lvl="1" indent="-266700" algn="l" defTabSz="1024374" eaLnBrk="0" hangingPunct="0">
              <a:buFont typeface="Arial" pitchFamily="34" charset="0"/>
              <a:buChar char="•"/>
            </a:pPr>
            <a:endParaRPr lang="en-US" sz="2800" dirty="0" smtClean="0"/>
          </a:p>
          <a:p>
            <a:pPr marL="266700" lvl="1" indent="-266700" algn="l" defTabSz="1024374" eaLnBrk="0" hangingPunct="0">
              <a:buFont typeface="Arial" pitchFamily="34" charset="0"/>
              <a:buChar char="•"/>
            </a:pPr>
            <a:r>
              <a:rPr lang="en-US" sz="2800" dirty="0" smtClean="0"/>
              <a:t>‘Fear of recurrence’ is the most common issue wished to be discussed when using the PCI</a:t>
            </a:r>
            <a:r>
              <a:rPr lang="en-US" sz="2800" baseline="30000" dirty="0" smtClean="0"/>
              <a:t>1  </a:t>
            </a:r>
            <a:r>
              <a:rPr lang="en-US" sz="2800" dirty="0" smtClean="0"/>
              <a:t>(figure 3). </a:t>
            </a:r>
            <a:endParaRPr lang="en-US" sz="2800" dirty="0"/>
          </a:p>
          <a:p>
            <a:pPr marL="266700" lvl="1" indent="-266700" algn="l" defTabSz="1024374" eaLnBrk="0" hangingPunct="0"/>
            <a:endParaRPr lang="en-US" sz="2800" dirty="0" smtClean="0"/>
          </a:p>
          <a:p>
            <a:pPr marL="0" lvl="1" algn="l" defTabSz="1024374" eaLnBrk="0" hangingPunct="0"/>
            <a:endParaRPr lang="en-GB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8077" name="Text Box 12429"/>
          <p:cNvSpPr txBox="1">
            <a:spLocks noChangeArrowheads="1"/>
          </p:cNvSpPr>
          <p:nvPr/>
        </p:nvSpPr>
        <p:spPr bwMode="auto">
          <a:xfrm>
            <a:off x="909644" y="6661484"/>
            <a:ext cx="10556451" cy="81300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88861" tIns="44431" rIns="88861" bIns="44431">
            <a:spAutoFit/>
          </a:bodyPr>
          <a:lstStyle/>
          <a:p>
            <a:pPr defTabSz="3539028"/>
            <a:r>
              <a:rPr lang="en-GB" sz="4700" b="1" dirty="0" smtClean="0">
                <a:solidFill>
                  <a:schemeClr val="bg1"/>
                </a:solidFill>
              </a:rPr>
              <a:t>Background</a:t>
            </a:r>
            <a:endParaRPr lang="en-GB" sz="4700" b="1" dirty="0">
              <a:solidFill>
                <a:schemeClr val="bg1"/>
              </a:solidFill>
            </a:endParaRPr>
          </a:p>
        </p:txBody>
      </p:sp>
      <p:sp>
        <p:nvSpPr>
          <p:cNvPr id="168078" name="Text Box 12430"/>
          <p:cNvSpPr txBox="1">
            <a:spLocks noChangeArrowheads="1"/>
          </p:cNvSpPr>
          <p:nvPr/>
        </p:nvSpPr>
        <p:spPr bwMode="auto">
          <a:xfrm>
            <a:off x="915421" y="19695751"/>
            <a:ext cx="10657454" cy="897299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8861" tIns="44431" rIns="88861" bIns="44431"/>
          <a:lstStyle/>
          <a:p>
            <a:pPr defTabSz="3539028"/>
            <a:r>
              <a:rPr lang="en-GB" sz="4700" b="1" dirty="0">
                <a:solidFill>
                  <a:schemeClr val="bg1"/>
                </a:solidFill>
              </a:rPr>
              <a:t>Methods</a:t>
            </a:r>
          </a:p>
        </p:txBody>
      </p:sp>
      <p:sp>
        <p:nvSpPr>
          <p:cNvPr id="168081" name="Text Box 12433"/>
          <p:cNvSpPr txBox="1">
            <a:spLocks noChangeArrowheads="1"/>
          </p:cNvSpPr>
          <p:nvPr/>
        </p:nvSpPr>
        <p:spPr bwMode="auto">
          <a:xfrm>
            <a:off x="31704435" y="6644130"/>
            <a:ext cx="10053165" cy="89967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8861" tIns="44431" rIns="88861" bIns="44431"/>
          <a:lstStyle/>
          <a:p>
            <a:pPr defTabSz="3539028"/>
            <a:r>
              <a:rPr lang="en-GB" sz="4700" b="1" dirty="0">
                <a:solidFill>
                  <a:schemeClr val="bg1"/>
                </a:solidFill>
              </a:rPr>
              <a:t>Results</a:t>
            </a:r>
          </a:p>
        </p:txBody>
      </p:sp>
      <p:sp>
        <p:nvSpPr>
          <p:cNvPr id="169197" name="Rectangle 13549"/>
          <p:cNvSpPr>
            <a:spLocks noChangeArrowheads="1"/>
          </p:cNvSpPr>
          <p:nvPr/>
        </p:nvSpPr>
        <p:spPr bwMode="auto">
          <a:xfrm>
            <a:off x="19125060" y="5626524"/>
            <a:ext cx="6003876" cy="534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2420" tIns="51215" rIns="102420" bIns="51215">
            <a:spAutoFit/>
          </a:bodyPr>
          <a:lstStyle/>
          <a:p>
            <a:pPr defTabSz="1024374" eaLnBrk="0" hangingPunct="0"/>
            <a:r>
              <a:rPr lang="en-GB" sz="2800" b="1" dirty="0" smtClean="0">
                <a:solidFill>
                  <a:schemeClr val="bg1"/>
                </a:solidFill>
              </a:rPr>
              <a:t>Email: barry.scott@aintree.nhs.uk</a:t>
            </a:r>
            <a:endParaRPr lang="en-GB" sz="2800" b="1" dirty="0">
              <a:solidFill>
                <a:schemeClr val="bg1"/>
              </a:solidFill>
            </a:endParaRPr>
          </a:p>
        </p:txBody>
      </p:sp>
      <p:sp>
        <p:nvSpPr>
          <p:cNvPr id="63" name="Text Box 12430"/>
          <p:cNvSpPr txBox="1">
            <a:spLocks noChangeArrowheads="1"/>
          </p:cNvSpPr>
          <p:nvPr/>
        </p:nvSpPr>
        <p:spPr bwMode="auto">
          <a:xfrm>
            <a:off x="859205" y="14574575"/>
            <a:ext cx="10618420" cy="8464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8861" tIns="44431" rIns="88861" bIns="44431"/>
          <a:lstStyle/>
          <a:p>
            <a:pPr defTabSz="3539028"/>
            <a:r>
              <a:rPr lang="en-GB" sz="4700" b="1" dirty="0" smtClean="0">
                <a:solidFill>
                  <a:schemeClr val="bg1"/>
                </a:solidFill>
              </a:rPr>
              <a:t>Aims</a:t>
            </a:r>
            <a:endParaRPr lang="en-GB" sz="4700" b="1" dirty="0">
              <a:solidFill>
                <a:schemeClr val="bg1"/>
              </a:solidFill>
            </a:endParaRPr>
          </a:p>
        </p:txBody>
      </p:sp>
      <p:sp>
        <p:nvSpPr>
          <p:cNvPr id="168079" name="Text Box 12431"/>
          <p:cNvSpPr txBox="1">
            <a:spLocks noChangeArrowheads="1"/>
          </p:cNvSpPr>
          <p:nvPr/>
        </p:nvSpPr>
        <p:spPr bwMode="auto">
          <a:xfrm>
            <a:off x="31661100" y="13996924"/>
            <a:ext cx="10112790" cy="900176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8861" tIns="44431" rIns="88861" bIns="44431"/>
          <a:lstStyle/>
          <a:p>
            <a:pPr defTabSz="3539028"/>
            <a:r>
              <a:rPr lang="en-GB" sz="4700" b="1" dirty="0">
                <a:solidFill>
                  <a:schemeClr val="bg1"/>
                </a:solidFill>
              </a:rPr>
              <a:t>Discussion and Conclusions</a:t>
            </a:r>
          </a:p>
        </p:txBody>
      </p:sp>
      <p:sp>
        <p:nvSpPr>
          <p:cNvPr id="94" name="Text Box 12431"/>
          <p:cNvSpPr txBox="1">
            <a:spLocks noChangeArrowheads="1"/>
          </p:cNvSpPr>
          <p:nvPr/>
        </p:nvSpPr>
        <p:spPr bwMode="auto">
          <a:xfrm>
            <a:off x="31584900" y="26197726"/>
            <a:ext cx="10073510" cy="891374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8861" tIns="44431" rIns="88861" bIns="44431"/>
          <a:lstStyle/>
          <a:p>
            <a:pPr defTabSz="3539028"/>
            <a:r>
              <a:rPr lang="en-GB" sz="4400" b="1" dirty="0" smtClean="0">
                <a:solidFill>
                  <a:schemeClr val="bg1"/>
                </a:solidFill>
              </a:rPr>
              <a:t>References</a:t>
            </a:r>
            <a:endParaRPr lang="en-GB" sz="4400" b="1" dirty="0">
              <a:solidFill>
                <a:schemeClr val="bg1"/>
              </a:solidFill>
            </a:endParaRPr>
          </a:p>
        </p:txBody>
      </p:sp>
      <p:sp>
        <p:nvSpPr>
          <p:cNvPr id="30" name="Text Box 13547"/>
          <p:cNvSpPr txBox="1">
            <a:spLocks noChangeArrowheads="1"/>
          </p:cNvSpPr>
          <p:nvPr/>
        </p:nvSpPr>
        <p:spPr bwMode="auto">
          <a:xfrm>
            <a:off x="9513181" y="3743057"/>
            <a:ext cx="25768853" cy="537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5371" tIns="52683" rIns="105371" bIns="52683">
            <a:spAutoFit/>
          </a:bodyPr>
          <a:lstStyle/>
          <a:p>
            <a:pPr defTabSz="4506322"/>
            <a:r>
              <a:rPr lang="en-GB" sz="2800" b="1" baseline="30000" dirty="0" smtClean="0">
                <a:solidFill>
                  <a:schemeClr val="bg1"/>
                </a:solidFill>
              </a:rPr>
              <a:t> 1 </a:t>
            </a:r>
            <a:r>
              <a:rPr lang="en-GB" sz="2800" b="1" dirty="0" smtClean="0">
                <a:solidFill>
                  <a:schemeClr val="bg1"/>
                </a:solidFill>
              </a:rPr>
              <a:t>Aintree University Hospitals NHS Foundation Trust</a:t>
            </a:r>
          </a:p>
        </p:txBody>
      </p:sp>
      <p:pic>
        <p:nvPicPr>
          <p:cNvPr id="32" name="Picture 8" descr="Aintree%20Corporate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8166" y="986088"/>
            <a:ext cx="7116653" cy="2919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14" descr="Health RG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65123" y="875698"/>
            <a:ext cx="4093676" cy="2305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Text Box 13547"/>
          <p:cNvSpPr txBox="1">
            <a:spLocks noChangeArrowheads="1"/>
          </p:cNvSpPr>
          <p:nvPr/>
        </p:nvSpPr>
        <p:spPr bwMode="auto">
          <a:xfrm>
            <a:off x="8492052" y="4251724"/>
            <a:ext cx="27532395" cy="537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5371" tIns="52683" rIns="105371" bIns="52683">
            <a:spAutoFit/>
          </a:bodyPr>
          <a:lstStyle/>
          <a:p>
            <a:pPr defTabSz="4506322"/>
            <a:r>
              <a:rPr lang="en-GB" sz="2800" b="1" dirty="0" smtClean="0">
                <a:solidFill>
                  <a:schemeClr val="bg1"/>
                </a:solidFill>
              </a:rPr>
              <a:t> </a:t>
            </a:r>
            <a:r>
              <a:rPr lang="en-GB" sz="2800" b="1" baseline="30000" dirty="0" smtClean="0">
                <a:solidFill>
                  <a:schemeClr val="bg1"/>
                </a:solidFill>
              </a:rPr>
              <a:t>2  </a:t>
            </a:r>
            <a:r>
              <a:rPr lang="en-GB" sz="2800" b="1" dirty="0" smtClean="0">
                <a:solidFill>
                  <a:schemeClr val="bg1"/>
                </a:solidFill>
              </a:rPr>
              <a:t>Leeds Teaching Hospitals NHS Trust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806786" y="4722300"/>
            <a:ext cx="215097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baseline="30000" dirty="0" smtClean="0">
                <a:solidFill>
                  <a:srgbClr val="FFFFFF"/>
                </a:solidFill>
              </a:rPr>
              <a:t>3 </a:t>
            </a:r>
            <a:r>
              <a:rPr lang="en-US" sz="2800" b="1" dirty="0" smtClean="0">
                <a:solidFill>
                  <a:srgbClr val="FFFFFF"/>
                </a:solidFill>
              </a:rPr>
              <a:t>Evidence-Based Practice Research Centre, Faculty of Health, Edge Hill University</a:t>
            </a:r>
            <a:endParaRPr lang="en-US" sz="2800" b="1" cap="all" dirty="0">
              <a:solidFill>
                <a:srgbClr val="FFFFFF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12344400" y="17287875"/>
            <a:ext cx="6257925" cy="707886"/>
          </a:xfrm>
          <a:prstGeom prst="rect">
            <a:avLst/>
          </a:prstGeom>
          <a:noFill/>
          <a:ln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US" sz="2000" b="1" dirty="0" smtClean="0"/>
              <a:t>Figure 1:  The 57 items of the Patient Concerns Inventory (PCI)</a:t>
            </a:r>
            <a:endParaRPr lang="en-US" sz="2000" dirty="0" smtClean="0"/>
          </a:p>
        </p:txBody>
      </p:sp>
      <p:sp>
        <p:nvSpPr>
          <p:cNvPr id="39" name="Rectangle 7"/>
          <p:cNvSpPr>
            <a:spLocks noChangeArrowheads="1"/>
          </p:cNvSpPr>
          <p:nvPr/>
        </p:nvSpPr>
        <p:spPr bwMode="auto">
          <a:xfrm>
            <a:off x="866774" y="15699070"/>
            <a:ext cx="10601325" cy="3636680"/>
          </a:xfrm>
          <a:prstGeom prst="rect">
            <a:avLst/>
          </a:prstGeom>
          <a:solidFill>
            <a:srgbClr val="D9DCEB"/>
          </a:solidFill>
          <a:ln w="9525">
            <a:noFill/>
            <a:miter lim="800000"/>
            <a:headEnd/>
            <a:tailEnd/>
          </a:ln>
          <a:effectLst/>
        </p:spPr>
        <p:txBody>
          <a:bodyPr lIns="419818" tIns="349848" rIns="419818" bIns="349848"/>
          <a:lstStyle/>
          <a:p>
            <a:pPr marL="269875" lvl="1" indent="-269875" algn="l" defTabSz="1024374" eaLnBrk="0" hangingPunct="0">
              <a:buFont typeface="Arial"/>
              <a:buChar char="•"/>
            </a:pPr>
            <a:r>
              <a:rPr lang="en-US" sz="2800" dirty="0" smtClean="0"/>
              <a:t>To assess the impact of the PCI and to evaluate its use with a Consultant previously not experienced in the use of the PCI.</a:t>
            </a:r>
          </a:p>
          <a:p>
            <a:pPr marL="0" lvl="1" algn="l" defTabSz="1024374" eaLnBrk="0" hangingPunct="0"/>
            <a:endParaRPr lang="en-US" sz="2800" dirty="0" smtClean="0"/>
          </a:p>
          <a:p>
            <a:pPr marL="266700" lvl="1" indent="-266700" algn="l" defTabSz="1024374" eaLnBrk="0" hangingPunct="0">
              <a:buFont typeface="Arial" pitchFamily="34" charset="0"/>
              <a:buChar char="•"/>
            </a:pPr>
            <a:r>
              <a:rPr lang="en-US" sz="2800" dirty="0" smtClean="0"/>
              <a:t>To evaluate its impact on length of consultation, the number of items raised in the consultation and the number of onward referrals made to MDT members.</a:t>
            </a:r>
          </a:p>
          <a:p>
            <a:pPr marL="266700" lvl="1" indent="-266700" algn="l" defTabSz="1024374" eaLnBrk="0" hangingPunct="0"/>
            <a:endParaRPr lang="en-US" sz="2800" dirty="0" smtClean="0"/>
          </a:p>
          <a:p>
            <a:pPr marL="0" lvl="1" algn="l" defTabSz="1024374" eaLnBrk="0" hangingPunct="0"/>
            <a:endParaRPr lang="en-GB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Rectangle 7"/>
          <p:cNvSpPr>
            <a:spLocks noChangeArrowheads="1"/>
          </p:cNvSpPr>
          <p:nvPr/>
        </p:nvSpPr>
        <p:spPr bwMode="auto">
          <a:xfrm>
            <a:off x="31699200" y="7793319"/>
            <a:ext cx="10020300" cy="5922681"/>
          </a:xfrm>
          <a:prstGeom prst="rect">
            <a:avLst/>
          </a:prstGeom>
          <a:solidFill>
            <a:srgbClr val="D9DCEB"/>
          </a:solidFill>
          <a:ln w="9525">
            <a:noFill/>
            <a:miter lim="800000"/>
            <a:headEnd/>
            <a:tailEnd/>
          </a:ln>
          <a:effectLst/>
        </p:spPr>
        <p:txBody>
          <a:bodyPr lIns="419818" tIns="349848" rIns="419818" bIns="349848"/>
          <a:lstStyle/>
          <a:p>
            <a:pPr marL="269875" lvl="1" indent="-269875" algn="l" defTabSz="1024374" eaLnBrk="0" hangingPunct="0">
              <a:buFont typeface="Arial"/>
              <a:buChar char="•"/>
            </a:pPr>
            <a:r>
              <a:rPr lang="en-US" sz="2800" dirty="0" smtClean="0"/>
              <a:t>‘Cancer treatment’ was the issue most discussed in 60–70% of consultations (figure 4).</a:t>
            </a:r>
          </a:p>
          <a:p>
            <a:pPr marL="269875" lvl="1" indent="-269875" algn="l" defTabSz="1024374" eaLnBrk="0" hangingPunct="0">
              <a:buFont typeface="Arial"/>
              <a:buChar char="•"/>
            </a:pPr>
            <a:endParaRPr lang="en-US" sz="2800" dirty="0" smtClean="0"/>
          </a:p>
          <a:p>
            <a:pPr marL="269875" lvl="1" indent="-269875" algn="l" defTabSz="1024374" eaLnBrk="0" hangingPunct="0">
              <a:buFont typeface="Arial"/>
              <a:buChar char="•"/>
            </a:pPr>
            <a:r>
              <a:rPr lang="en-US" sz="2800" dirty="0" smtClean="0"/>
              <a:t>After the introduction of the PCI, with the notable exception of ‘cancer treatment’ and ‘fear of recurrence’, the rates of discussion of other concerns / issues occurring within consultation were broadly similar to levels selected by patients themselves when completing the PCI (figure 5).</a:t>
            </a:r>
          </a:p>
          <a:p>
            <a:pPr marL="269875" lvl="1" indent="-269875" algn="l" defTabSz="1024374" eaLnBrk="0" hangingPunct="0">
              <a:buFont typeface="Arial"/>
              <a:buChar char="•"/>
            </a:pPr>
            <a:endParaRPr lang="en-US" sz="2800" dirty="0" smtClean="0"/>
          </a:p>
          <a:p>
            <a:pPr marL="269875" lvl="1" indent="-269875" algn="l" defTabSz="1024374" eaLnBrk="0" hangingPunct="0">
              <a:buFont typeface="Arial"/>
              <a:buChar char="•"/>
            </a:pPr>
            <a:r>
              <a:rPr lang="en-US" sz="2800" dirty="0" smtClean="0"/>
              <a:t>T</a:t>
            </a:r>
            <a:r>
              <a:rPr lang="en-GB" sz="2800" dirty="0" smtClean="0"/>
              <a:t>he PCI helped raise issues that otherwise could be missed and allows onward support from other members of the team </a:t>
            </a:r>
            <a:r>
              <a:rPr lang="en-US" sz="2800" dirty="0" smtClean="0"/>
              <a:t>(figure 6).</a:t>
            </a:r>
          </a:p>
          <a:p>
            <a:pPr marL="0" lvl="1" algn="l" defTabSz="1024374" eaLnBrk="0" hangingPunct="0"/>
            <a:endParaRPr lang="en-GB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2" name="Picture 41" descr="EPRC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7137975" y="3410581"/>
            <a:ext cx="4057650" cy="2161543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382500" y="7429501"/>
            <a:ext cx="6215801" cy="940707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33" name="Picture 3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8916650" y="7431310"/>
            <a:ext cx="5891661" cy="940582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44" name="Picture 43" descr="BAR1c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5009928" y="7458532"/>
            <a:ext cx="5904000" cy="9319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" name="TextBox 47"/>
          <p:cNvSpPr txBox="1"/>
          <p:nvPr/>
        </p:nvSpPr>
        <p:spPr>
          <a:xfrm>
            <a:off x="18973800" y="17262021"/>
            <a:ext cx="5791200" cy="707886"/>
          </a:xfrm>
          <a:prstGeom prst="rect">
            <a:avLst/>
          </a:prstGeom>
          <a:noFill/>
          <a:ln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US" sz="2000" b="1" dirty="0" smtClean="0"/>
              <a:t>Figure 2:  The 17 multidisciplinary team (MDT)  members </a:t>
            </a:r>
            <a:endParaRPr lang="en-US" sz="2000" dirty="0" smtClean="0"/>
          </a:p>
        </p:txBody>
      </p:sp>
      <p:sp>
        <p:nvSpPr>
          <p:cNvPr id="49" name="TextBox 48"/>
          <p:cNvSpPr txBox="1"/>
          <p:nvPr/>
        </p:nvSpPr>
        <p:spPr>
          <a:xfrm>
            <a:off x="25031700" y="17253405"/>
            <a:ext cx="5829300" cy="707886"/>
          </a:xfrm>
          <a:prstGeom prst="rect">
            <a:avLst/>
          </a:prstGeom>
          <a:noFill/>
          <a:ln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US" sz="2000" b="1" dirty="0" smtClean="0"/>
              <a:t>Figure 3:  The top 10 issues patients wish to discuss  </a:t>
            </a:r>
            <a:endParaRPr lang="en-US" sz="2000" dirty="0" smtClean="0"/>
          </a:p>
        </p:txBody>
      </p:sp>
      <p:sp>
        <p:nvSpPr>
          <p:cNvPr id="50" name="TextBox 49"/>
          <p:cNvSpPr txBox="1"/>
          <p:nvPr/>
        </p:nvSpPr>
        <p:spPr>
          <a:xfrm>
            <a:off x="18916650" y="28749173"/>
            <a:ext cx="5657849" cy="707886"/>
          </a:xfrm>
          <a:prstGeom prst="rect">
            <a:avLst/>
          </a:prstGeom>
          <a:noFill/>
          <a:ln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US" sz="2000" b="1" dirty="0" smtClean="0"/>
              <a:t>Figure 5:  Issues identified on the Patient Concerns Inventory for discussion by patient</a:t>
            </a:r>
            <a:endParaRPr lang="en-US" sz="2000" dirty="0" smtClean="0"/>
          </a:p>
        </p:txBody>
      </p:sp>
      <p:sp>
        <p:nvSpPr>
          <p:cNvPr id="51" name="TextBox 50"/>
          <p:cNvSpPr txBox="1"/>
          <p:nvPr/>
        </p:nvSpPr>
        <p:spPr>
          <a:xfrm>
            <a:off x="25031700" y="28760098"/>
            <a:ext cx="5867400" cy="707886"/>
          </a:xfrm>
          <a:prstGeom prst="rect">
            <a:avLst/>
          </a:prstGeom>
          <a:noFill/>
          <a:ln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US" sz="2000" b="1" dirty="0" smtClean="0"/>
              <a:t>Figure 6:  Referrals to MDT members</a:t>
            </a:r>
          </a:p>
          <a:p>
            <a:pPr algn="l"/>
            <a:r>
              <a:rPr lang="en-US" sz="2000" b="1" dirty="0" smtClean="0"/>
              <a:t> </a:t>
            </a:r>
            <a:endParaRPr lang="en-US" sz="2000" dirty="0" smtClean="0"/>
          </a:p>
        </p:txBody>
      </p:sp>
      <p:sp>
        <p:nvSpPr>
          <p:cNvPr id="52" name="TextBox 51"/>
          <p:cNvSpPr txBox="1"/>
          <p:nvPr/>
        </p:nvSpPr>
        <p:spPr>
          <a:xfrm>
            <a:off x="12401550" y="28775024"/>
            <a:ext cx="6019800" cy="707886"/>
          </a:xfrm>
          <a:prstGeom prst="rect">
            <a:avLst/>
          </a:prstGeom>
          <a:noFill/>
          <a:ln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US" sz="2000" b="1" dirty="0" smtClean="0"/>
              <a:t>Figure 4:  Issues discussed during consultation</a:t>
            </a:r>
          </a:p>
          <a:p>
            <a:pPr algn="l"/>
            <a:endParaRPr lang="en-US" sz="2000" dirty="0" smtClean="0"/>
          </a:p>
        </p:txBody>
      </p:sp>
      <p:sp>
        <p:nvSpPr>
          <p:cNvPr id="62" name="Text Box 160"/>
          <p:cNvSpPr txBox="1">
            <a:spLocks noChangeArrowheads="1"/>
          </p:cNvSpPr>
          <p:nvPr/>
        </p:nvSpPr>
        <p:spPr bwMode="auto">
          <a:xfrm>
            <a:off x="31584900" y="27279600"/>
            <a:ext cx="10143785" cy="2514600"/>
          </a:xfrm>
          <a:prstGeom prst="rect">
            <a:avLst/>
          </a:prstGeom>
          <a:solidFill>
            <a:srgbClr val="D9DCEB"/>
          </a:solidFill>
          <a:ln w="9525">
            <a:noFill/>
            <a:miter lim="800000"/>
            <a:headEnd/>
            <a:tailEnd/>
          </a:ln>
          <a:effectLst/>
        </p:spPr>
        <p:txBody>
          <a:bodyPr lIns="419818" tIns="349848" rIns="419818" bIns="349848"/>
          <a:lstStyle/>
          <a:p>
            <a:pPr marL="457200" indent="-457200" algn="l">
              <a:buAutoNum type="arabicPeriod"/>
            </a:pPr>
            <a:r>
              <a:rPr lang="en-GB" sz="2400" dirty="0" smtClean="0"/>
              <a:t>Rogers SN, El-</a:t>
            </a:r>
            <a:r>
              <a:rPr lang="en-GB" sz="2400" dirty="0" err="1" smtClean="0"/>
              <a:t>Sheikha</a:t>
            </a:r>
            <a:r>
              <a:rPr lang="en-GB" sz="2400" dirty="0" smtClean="0"/>
              <a:t> J, Lowe D (2009). The development of a Patients Concerns Inventory (PCI) to help reveal patients concerns in the head and neck clinic. Oral Oncology 45: 555-61.#</a:t>
            </a:r>
          </a:p>
          <a:p>
            <a:pPr marL="457200" indent="-457200" algn="l">
              <a:buAutoNum type="arabicPeriod"/>
            </a:pPr>
            <a:endParaRPr lang="en-GB" sz="2400" dirty="0" smtClean="0"/>
          </a:p>
          <a:p>
            <a:pPr marL="457200" indent="-457200" algn="l">
              <a:buAutoNum type="arabicPeriod"/>
            </a:pPr>
            <a:r>
              <a:rPr lang="en-GB" sz="2400" dirty="0" smtClean="0"/>
              <a:t>www.headandneckcancer.co.uk</a:t>
            </a:r>
          </a:p>
          <a:p>
            <a:r>
              <a:rPr lang="en-GB" sz="2400" dirty="0" smtClean="0"/>
              <a:t> </a:t>
            </a:r>
          </a:p>
          <a:p>
            <a:pPr marL="457200" lvl="0" indent="-457200" algn="l">
              <a:buAutoNum type="arabicPeriod"/>
            </a:pPr>
            <a:endParaRPr lang="en-GB" sz="2400" dirty="0"/>
          </a:p>
        </p:txBody>
      </p:sp>
      <p:sp>
        <p:nvSpPr>
          <p:cNvPr id="65" name="Text Box 13547"/>
          <p:cNvSpPr txBox="1">
            <a:spLocks noChangeArrowheads="1"/>
          </p:cNvSpPr>
          <p:nvPr/>
        </p:nvSpPr>
        <p:spPr bwMode="auto">
          <a:xfrm>
            <a:off x="8694031" y="3962132"/>
            <a:ext cx="25768853" cy="537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5371" tIns="52683" rIns="105371" bIns="52683">
            <a:spAutoFit/>
          </a:bodyPr>
          <a:lstStyle/>
          <a:p>
            <a:pPr defTabSz="4506322"/>
            <a:endParaRPr lang="en-GB" sz="2800" b="1" dirty="0" smtClean="0">
              <a:solidFill>
                <a:schemeClr val="bg1"/>
              </a:solidFill>
            </a:endParaRPr>
          </a:p>
        </p:txBody>
      </p:sp>
      <p:pic>
        <p:nvPicPr>
          <p:cNvPr id="40" name="Picture 39"/>
          <p:cNvPicPr/>
          <p:nvPr/>
        </p:nvPicPr>
        <p:blipFill>
          <a:blip r:embed="rId8" cstate="print"/>
          <a:srcRect l="20745"/>
          <a:stretch>
            <a:fillRect/>
          </a:stretch>
        </p:blipFill>
        <p:spPr bwMode="auto">
          <a:xfrm>
            <a:off x="18916650" y="18769150"/>
            <a:ext cx="5657850" cy="959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5" name="Picture 44" descr="fig2"/>
          <p:cNvPicPr/>
          <p:nvPr/>
        </p:nvPicPr>
        <p:blipFill>
          <a:blip r:embed="rId9" cstate="print"/>
          <a:srcRect l="16919"/>
          <a:stretch>
            <a:fillRect/>
          </a:stretch>
        </p:blipFill>
        <p:spPr bwMode="auto">
          <a:xfrm>
            <a:off x="24993600" y="18813876"/>
            <a:ext cx="5905500" cy="9551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" name="Picture 53"/>
          <p:cNvPicPr/>
          <p:nvPr/>
        </p:nvPicPr>
        <p:blipFill>
          <a:blip r:embed="rId8" cstate="print"/>
          <a:srcRect l="20745" t="1236" r="20903"/>
          <a:stretch>
            <a:fillRect/>
          </a:stretch>
        </p:blipFill>
        <p:spPr bwMode="auto">
          <a:xfrm>
            <a:off x="12401550" y="18784886"/>
            <a:ext cx="6038850" cy="95234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B0244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36417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B0244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36417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8511</TotalTime>
  <Words>705</Words>
  <Application>Microsoft Office PowerPoint</Application>
  <PresentationFormat>Custom</PresentationFormat>
  <Paragraphs>72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</vt:lpstr>
      <vt:lpstr>Slide 1</vt:lpstr>
    </vt:vector>
  </TitlesOfParts>
  <Company>LUDS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petesmif</dc:creator>
  <cp:lastModifiedBy>Computer Services</cp:lastModifiedBy>
  <cp:revision>376</cp:revision>
  <dcterms:created xsi:type="dcterms:W3CDTF">2004-03-31T10:34:04Z</dcterms:created>
  <dcterms:modified xsi:type="dcterms:W3CDTF">2013-05-24T07:43:08Z</dcterms:modified>
</cp:coreProperties>
</file>